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83" d="100"/>
          <a:sy n="83" d="100"/>
        </p:scale>
        <p:origin x="459" y="7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971204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jp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864037" y="1207770"/>
            <a:ext cx="7415927" cy="425862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lvl="1">
              <a:lnSpc>
                <a:spcPts val="8384"/>
              </a:lnSpc>
            </a:pPr>
            <a:r>
              <a:rPr lang="en-US" sz="6707" b="1" dirty="0" smtClean="0">
                <a:solidFill>
                  <a:srgbClr val="F0F4F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INTRODUCTION TO </a:t>
            </a:r>
            <a:r>
              <a:rPr lang="en-US" sz="6707" dirty="0" smtClean="0">
                <a:solidFill>
                  <a:srgbClr val="F0F4F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PHISHING</a:t>
            </a:r>
            <a:r>
              <a:rPr lang="en-US" sz="6707" b="1" dirty="0" smtClean="0">
                <a:solidFill>
                  <a:srgbClr val="F0F4F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 </a:t>
            </a:r>
            <a:r>
              <a:rPr lang="en-US" sz="6707" dirty="0" smtClean="0">
                <a:solidFill>
                  <a:srgbClr val="F0F4F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ATTACKS</a:t>
            </a:r>
            <a:endParaRPr lang="en-US" sz="6707" dirty="0"/>
          </a:p>
        </p:txBody>
      </p:sp>
      <p:sp>
        <p:nvSpPr>
          <p:cNvPr id="7" name="Text 2"/>
          <p:cNvSpPr/>
          <p:nvPr/>
        </p:nvSpPr>
        <p:spPr>
          <a:xfrm>
            <a:off x="864037" y="5836682"/>
            <a:ext cx="7415927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Phishing attacks are a type of cybercrime that uses deceptive tactics to trick users into revealing sensitive information like passwords, credit card details, and personal data.</a:t>
            </a:r>
            <a:endParaRPr lang="en-US" sz="1944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0294" y="1746605"/>
            <a:ext cx="3946282" cy="395555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70814" y="913805"/>
            <a:ext cx="5032653" cy="6401991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635198" y="932378"/>
            <a:ext cx="7873603" cy="90749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573"/>
              </a:lnSpc>
              <a:buNone/>
            </a:pPr>
            <a:r>
              <a:rPr lang="en-US" sz="2858" b="1" dirty="0">
                <a:solidFill>
                  <a:srgbClr val="F0F4F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Understanding Phishing Tactics</a:t>
            </a:r>
            <a:endParaRPr lang="en-US" sz="2858" dirty="0"/>
          </a:p>
        </p:txBody>
      </p:sp>
      <p:sp>
        <p:nvSpPr>
          <p:cNvPr id="7" name="Shape 2"/>
          <p:cNvSpPr/>
          <p:nvPr/>
        </p:nvSpPr>
        <p:spPr>
          <a:xfrm>
            <a:off x="635198" y="2248257"/>
            <a:ext cx="408384" cy="408384"/>
          </a:xfrm>
          <a:prstGeom prst="roundRect">
            <a:avLst>
              <a:gd name="adj" fmla="val 18667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8" name="Text 3"/>
          <p:cNvSpPr/>
          <p:nvPr/>
        </p:nvSpPr>
        <p:spPr>
          <a:xfrm>
            <a:off x="767358" y="2316242"/>
            <a:ext cx="144066" cy="27229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144"/>
              </a:lnSpc>
              <a:buNone/>
            </a:pPr>
            <a:r>
              <a:rPr lang="en-US" sz="2144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1</a:t>
            </a:r>
            <a:endParaRPr lang="en-US" sz="2144" dirty="0"/>
          </a:p>
        </p:txBody>
      </p:sp>
      <p:sp>
        <p:nvSpPr>
          <p:cNvPr id="9" name="Text 4"/>
          <p:cNvSpPr/>
          <p:nvPr/>
        </p:nvSpPr>
        <p:spPr>
          <a:xfrm>
            <a:off x="1225034" y="2248257"/>
            <a:ext cx="2635448" cy="2836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33"/>
              </a:lnSpc>
              <a:buNone/>
            </a:pPr>
            <a:r>
              <a:rPr lang="en-US" sz="1787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Impersonation</a:t>
            </a:r>
            <a:endParaRPr lang="en-US" sz="1787" dirty="0"/>
          </a:p>
        </p:txBody>
      </p:sp>
      <p:sp>
        <p:nvSpPr>
          <p:cNvPr id="10" name="Text 5"/>
          <p:cNvSpPr/>
          <p:nvPr/>
        </p:nvSpPr>
        <p:spPr>
          <a:xfrm>
            <a:off x="1225034" y="2640687"/>
            <a:ext cx="7283768" cy="58054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287"/>
              </a:lnSpc>
              <a:buNone/>
            </a:pPr>
            <a:r>
              <a:rPr lang="en-US" sz="1429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Attackers often impersonate legitimate organizations like banks, government agencies, or social media platforms.</a:t>
            </a:r>
            <a:endParaRPr lang="en-US" sz="1429" dirty="0"/>
          </a:p>
        </p:txBody>
      </p:sp>
      <p:sp>
        <p:nvSpPr>
          <p:cNvPr id="11" name="Shape 6"/>
          <p:cNvSpPr/>
          <p:nvPr/>
        </p:nvSpPr>
        <p:spPr>
          <a:xfrm>
            <a:off x="635198" y="3606879"/>
            <a:ext cx="408384" cy="408384"/>
          </a:xfrm>
          <a:prstGeom prst="roundRect">
            <a:avLst>
              <a:gd name="adj" fmla="val 18667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12" name="Text 7"/>
          <p:cNvSpPr/>
          <p:nvPr/>
        </p:nvSpPr>
        <p:spPr>
          <a:xfrm>
            <a:off x="702826" y="3674864"/>
            <a:ext cx="273010" cy="27229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144"/>
              </a:lnSpc>
              <a:buNone/>
            </a:pPr>
            <a:r>
              <a:rPr lang="en-US" sz="2144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2</a:t>
            </a:r>
            <a:endParaRPr lang="en-US" sz="2144" dirty="0"/>
          </a:p>
        </p:txBody>
      </p:sp>
      <p:sp>
        <p:nvSpPr>
          <p:cNvPr id="13" name="Text 8"/>
          <p:cNvSpPr/>
          <p:nvPr/>
        </p:nvSpPr>
        <p:spPr>
          <a:xfrm>
            <a:off x="1225034" y="3606879"/>
            <a:ext cx="3873579" cy="2836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33"/>
              </a:lnSpc>
              <a:buNone/>
            </a:pPr>
            <a:r>
              <a:rPr lang="en-US" sz="1787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Urgency and Scarcity</a:t>
            </a:r>
            <a:endParaRPr lang="en-US" sz="1787" dirty="0"/>
          </a:p>
        </p:txBody>
      </p:sp>
      <p:sp>
        <p:nvSpPr>
          <p:cNvPr id="14" name="Text 9"/>
          <p:cNvSpPr/>
          <p:nvPr/>
        </p:nvSpPr>
        <p:spPr>
          <a:xfrm>
            <a:off x="1225034" y="3999309"/>
            <a:ext cx="7283768" cy="58054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287"/>
              </a:lnSpc>
              <a:buNone/>
            </a:pPr>
            <a:r>
              <a:rPr lang="en-US" sz="1429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They create a sense of urgency or scarcity, pressuring victims to take immediate action without thinking critically.</a:t>
            </a:r>
            <a:endParaRPr lang="en-US" sz="1429" dirty="0"/>
          </a:p>
        </p:txBody>
      </p:sp>
      <p:sp>
        <p:nvSpPr>
          <p:cNvPr id="15" name="Shape 10"/>
          <p:cNvSpPr/>
          <p:nvPr/>
        </p:nvSpPr>
        <p:spPr>
          <a:xfrm>
            <a:off x="635198" y="4965502"/>
            <a:ext cx="408384" cy="408384"/>
          </a:xfrm>
          <a:prstGeom prst="roundRect">
            <a:avLst>
              <a:gd name="adj" fmla="val 18667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16" name="Text 11"/>
          <p:cNvSpPr/>
          <p:nvPr/>
        </p:nvSpPr>
        <p:spPr>
          <a:xfrm>
            <a:off x="695801" y="5033486"/>
            <a:ext cx="287179" cy="27229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144"/>
              </a:lnSpc>
              <a:buNone/>
            </a:pPr>
            <a:r>
              <a:rPr lang="en-US" sz="2144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3</a:t>
            </a:r>
            <a:endParaRPr lang="en-US" sz="2144" dirty="0"/>
          </a:p>
        </p:txBody>
      </p:sp>
      <p:sp>
        <p:nvSpPr>
          <p:cNvPr id="17" name="Text 12"/>
          <p:cNvSpPr/>
          <p:nvPr/>
        </p:nvSpPr>
        <p:spPr>
          <a:xfrm>
            <a:off x="1225034" y="4965502"/>
            <a:ext cx="3292078" cy="2836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33"/>
              </a:lnSpc>
              <a:buNone/>
            </a:pPr>
            <a:r>
              <a:rPr lang="en-US" sz="1787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Social Engineering</a:t>
            </a:r>
            <a:endParaRPr lang="en-US" sz="1787" dirty="0"/>
          </a:p>
        </p:txBody>
      </p:sp>
      <p:sp>
        <p:nvSpPr>
          <p:cNvPr id="18" name="Text 13"/>
          <p:cNvSpPr/>
          <p:nvPr/>
        </p:nvSpPr>
        <p:spPr>
          <a:xfrm>
            <a:off x="1225034" y="5357932"/>
            <a:ext cx="7283768" cy="58054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287"/>
              </a:lnSpc>
              <a:buNone/>
            </a:pPr>
            <a:r>
              <a:rPr lang="en-US" sz="1429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Attackers use psychological manipulation techniques to exploit human vulnerabilities and gain trust from their victims.</a:t>
            </a:r>
            <a:endParaRPr lang="en-US" sz="1429" dirty="0"/>
          </a:p>
        </p:txBody>
      </p:sp>
      <p:sp>
        <p:nvSpPr>
          <p:cNvPr id="19" name="Shape 14"/>
          <p:cNvSpPr/>
          <p:nvPr/>
        </p:nvSpPr>
        <p:spPr>
          <a:xfrm>
            <a:off x="635198" y="6324124"/>
            <a:ext cx="408384" cy="408384"/>
          </a:xfrm>
          <a:prstGeom prst="roundRect">
            <a:avLst>
              <a:gd name="adj" fmla="val 18667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20" name="Text 15"/>
          <p:cNvSpPr/>
          <p:nvPr/>
        </p:nvSpPr>
        <p:spPr>
          <a:xfrm>
            <a:off x="690443" y="6392108"/>
            <a:ext cx="297775" cy="27229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144"/>
              </a:lnSpc>
              <a:buNone/>
            </a:pPr>
            <a:r>
              <a:rPr lang="en-US" sz="2144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4</a:t>
            </a:r>
            <a:endParaRPr lang="en-US" sz="2144" dirty="0"/>
          </a:p>
        </p:txBody>
      </p:sp>
      <p:sp>
        <p:nvSpPr>
          <p:cNvPr id="21" name="Text 16"/>
          <p:cNvSpPr/>
          <p:nvPr/>
        </p:nvSpPr>
        <p:spPr>
          <a:xfrm>
            <a:off x="1225034" y="6324124"/>
            <a:ext cx="5957530" cy="2836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33"/>
              </a:lnSpc>
              <a:buNone/>
            </a:pPr>
            <a:r>
              <a:rPr lang="en-US" sz="1787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Malicious Links and Attachments</a:t>
            </a:r>
            <a:endParaRPr lang="en-US" sz="1787" dirty="0"/>
          </a:p>
        </p:txBody>
      </p:sp>
      <p:sp>
        <p:nvSpPr>
          <p:cNvPr id="22" name="Text 17"/>
          <p:cNvSpPr/>
          <p:nvPr/>
        </p:nvSpPr>
        <p:spPr>
          <a:xfrm>
            <a:off x="1225034" y="6716554"/>
            <a:ext cx="7283768" cy="58054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287"/>
              </a:lnSpc>
              <a:buNone/>
            </a:pPr>
            <a:r>
              <a:rPr lang="en-US" sz="1429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Phishing emails may contain malicious links or attachments that, when clicked or opened, can install malware on the victim's device.</a:t>
            </a:r>
            <a:endParaRPr lang="en-US" sz="1429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864037" y="1624370"/>
            <a:ext cx="12902327" cy="154305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60" b="1" dirty="0">
                <a:solidFill>
                  <a:srgbClr val="F0F4F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Recognizing Phishing Emails</a:t>
            </a:r>
            <a:endParaRPr lang="en-US" sz="4860" dirty="0"/>
          </a:p>
        </p:txBody>
      </p:sp>
      <p:sp>
        <p:nvSpPr>
          <p:cNvPr id="5" name="Text 2"/>
          <p:cNvSpPr/>
          <p:nvPr/>
        </p:nvSpPr>
        <p:spPr>
          <a:xfrm>
            <a:off x="864037" y="3784521"/>
            <a:ext cx="3898821" cy="77152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b="1" dirty="0">
                <a:solidFill>
                  <a:srgbClr val="F0F4F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Suspicious Sender</a:t>
            </a:r>
            <a:endParaRPr lang="en-US" sz="2430" dirty="0"/>
          </a:p>
        </p:txBody>
      </p:sp>
      <p:sp>
        <p:nvSpPr>
          <p:cNvPr id="6" name="Text 3"/>
          <p:cNvSpPr/>
          <p:nvPr/>
        </p:nvSpPr>
        <p:spPr>
          <a:xfrm>
            <a:off x="864037" y="4802862"/>
            <a:ext cx="3898821" cy="15801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Check the sender's email address and domain name. Is it misspelled? Does it seem unfamiliar or suspicious?</a:t>
            </a:r>
            <a:endParaRPr lang="en-US" sz="1944" dirty="0"/>
          </a:p>
        </p:txBody>
      </p:sp>
      <p:sp>
        <p:nvSpPr>
          <p:cNvPr id="7" name="Text 4"/>
          <p:cNvSpPr/>
          <p:nvPr/>
        </p:nvSpPr>
        <p:spPr>
          <a:xfrm>
            <a:off x="5372695" y="3784521"/>
            <a:ext cx="3898821" cy="77152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b="1" dirty="0">
                <a:solidFill>
                  <a:srgbClr val="F0F4F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Grammar and Spelling Errors</a:t>
            </a:r>
            <a:endParaRPr lang="en-US" sz="2430" dirty="0"/>
          </a:p>
        </p:txBody>
      </p:sp>
      <p:sp>
        <p:nvSpPr>
          <p:cNvPr id="8" name="Text 5"/>
          <p:cNvSpPr/>
          <p:nvPr/>
        </p:nvSpPr>
        <p:spPr>
          <a:xfrm>
            <a:off x="5372695" y="4802862"/>
            <a:ext cx="3898821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Phishing emails often contain grammatical errors, typos, or poor formatting.</a:t>
            </a:r>
            <a:endParaRPr lang="en-US" sz="1944" dirty="0"/>
          </a:p>
        </p:txBody>
      </p:sp>
      <p:sp>
        <p:nvSpPr>
          <p:cNvPr id="9" name="Text 6"/>
          <p:cNvSpPr/>
          <p:nvPr/>
        </p:nvSpPr>
        <p:spPr>
          <a:xfrm>
            <a:off x="9881354" y="3784521"/>
            <a:ext cx="3898821" cy="115728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b="1" dirty="0">
                <a:solidFill>
                  <a:srgbClr val="F0F4F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Urgent or Threatening Language</a:t>
            </a:r>
            <a:endParaRPr lang="en-US" sz="2430" dirty="0"/>
          </a:p>
        </p:txBody>
      </p:sp>
      <p:sp>
        <p:nvSpPr>
          <p:cNvPr id="10" name="Text 7"/>
          <p:cNvSpPr/>
          <p:nvPr/>
        </p:nvSpPr>
        <p:spPr>
          <a:xfrm>
            <a:off x="9881354" y="5188625"/>
            <a:ext cx="3898821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Phishing emails may use alarming language to pressure victims into taking immediate action.</a:t>
            </a:r>
            <a:endParaRPr lang="en-US" sz="1944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4434" y="2442329"/>
            <a:ext cx="5017413" cy="3344942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6143030" y="1136213"/>
            <a:ext cx="7830741" cy="117276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4617"/>
              </a:lnSpc>
              <a:buNone/>
            </a:pPr>
            <a:r>
              <a:rPr lang="en-US" sz="3694" b="1" dirty="0">
                <a:solidFill>
                  <a:srgbClr val="F0F4F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Identifying Phishing Websites</a:t>
            </a:r>
            <a:endParaRPr lang="en-US" sz="3694" dirty="0"/>
          </a:p>
        </p:txBody>
      </p:sp>
      <p:pic>
        <p:nvPicPr>
          <p:cNvPr id="7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43030" y="2590324"/>
            <a:ext cx="938093" cy="1501021"/>
          </a:xfrm>
          <a:prstGeom prst="rect">
            <a:avLst/>
          </a:prstGeom>
        </p:spPr>
      </p:pic>
      <p:sp>
        <p:nvSpPr>
          <p:cNvPr id="8" name="Text 2"/>
          <p:cNvSpPr/>
          <p:nvPr/>
        </p:nvSpPr>
        <p:spPr>
          <a:xfrm>
            <a:off x="7362468" y="2777847"/>
            <a:ext cx="2852142" cy="29313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309"/>
              </a:lnSpc>
              <a:buNone/>
            </a:pPr>
            <a:r>
              <a:rPr lang="en-US" sz="1847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Unfamiliar URL</a:t>
            </a:r>
            <a:endParaRPr lang="en-US" sz="1847" dirty="0"/>
          </a:p>
        </p:txBody>
      </p:sp>
      <p:sp>
        <p:nvSpPr>
          <p:cNvPr id="9" name="Text 3"/>
          <p:cNvSpPr/>
          <p:nvPr/>
        </p:nvSpPr>
        <p:spPr>
          <a:xfrm>
            <a:off x="7362468" y="3183493"/>
            <a:ext cx="6611303" cy="6003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364"/>
              </a:lnSpc>
              <a:buNone/>
            </a:pPr>
            <a:r>
              <a:rPr lang="en-US" sz="1477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Look closely at the URL. Does it seem suspicious? Are there any misspellings or strange characters?</a:t>
            </a:r>
            <a:endParaRPr lang="en-US" sz="1477" dirty="0"/>
          </a:p>
        </p:txBody>
      </p:sp>
      <p:pic>
        <p:nvPicPr>
          <p:cNvPr id="10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43030" y="4091345"/>
            <a:ext cx="938093" cy="1501021"/>
          </a:xfrm>
          <a:prstGeom prst="rect">
            <a:avLst/>
          </a:prstGeom>
        </p:spPr>
      </p:pic>
      <p:sp>
        <p:nvSpPr>
          <p:cNvPr id="11" name="Text 4"/>
          <p:cNvSpPr/>
          <p:nvPr/>
        </p:nvSpPr>
        <p:spPr>
          <a:xfrm>
            <a:off x="7362468" y="4278868"/>
            <a:ext cx="6397466" cy="29313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309"/>
              </a:lnSpc>
              <a:buNone/>
            </a:pPr>
            <a:r>
              <a:rPr lang="en-US" sz="1847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Mismatched Domain and Content</a:t>
            </a:r>
            <a:endParaRPr lang="en-US" sz="1847" dirty="0"/>
          </a:p>
        </p:txBody>
      </p:sp>
      <p:sp>
        <p:nvSpPr>
          <p:cNvPr id="12" name="Text 5"/>
          <p:cNvSpPr/>
          <p:nvPr/>
        </p:nvSpPr>
        <p:spPr>
          <a:xfrm>
            <a:off x="7362468" y="4684514"/>
            <a:ext cx="6611303" cy="6003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364"/>
              </a:lnSpc>
              <a:buNone/>
            </a:pPr>
            <a:r>
              <a:rPr lang="en-US" sz="1477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Does the website's content match the domain name? For example, a website about banking should not have content related to fashion or entertainment.</a:t>
            </a:r>
            <a:endParaRPr lang="en-US" sz="1477" dirty="0"/>
          </a:p>
        </p:txBody>
      </p:sp>
      <p:pic>
        <p:nvPicPr>
          <p:cNvPr id="13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43030" y="5592366"/>
            <a:ext cx="938093" cy="1501021"/>
          </a:xfrm>
          <a:prstGeom prst="rect">
            <a:avLst/>
          </a:prstGeom>
        </p:spPr>
      </p:pic>
      <p:sp>
        <p:nvSpPr>
          <p:cNvPr id="14" name="Text 6"/>
          <p:cNvSpPr/>
          <p:nvPr/>
        </p:nvSpPr>
        <p:spPr>
          <a:xfrm>
            <a:off x="7362468" y="5779889"/>
            <a:ext cx="3814524" cy="29313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309"/>
              </a:lnSpc>
              <a:buNone/>
            </a:pPr>
            <a:r>
              <a:rPr lang="en-US" sz="1847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Security Certificates</a:t>
            </a:r>
            <a:endParaRPr lang="en-US" sz="1847" dirty="0"/>
          </a:p>
        </p:txBody>
      </p:sp>
      <p:sp>
        <p:nvSpPr>
          <p:cNvPr id="15" name="Text 7"/>
          <p:cNvSpPr/>
          <p:nvPr/>
        </p:nvSpPr>
        <p:spPr>
          <a:xfrm>
            <a:off x="7362468" y="6185535"/>
            <a:ext cx="6611303" cy="6003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364"/>
              </a:lnSpc>
              <a:buNone/>
            </a:pPr>
            <a:r>
              <a:rPr lang="en-US" sz="1477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Check for a valid HTTPS certificate, indicated by a padlock icon in the address bar. Look for any certificate warnings.</a:t>
            </a:r>
            <a:endParaRPr lang="en-US" sz="1477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7260" y="3101340"/>
            <a:ext cx="3611880" cy="2026920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6165056" y="1005245"/>
            <a:ext cx="7786688" cy="121205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4772"/>
              </a:lnSpc>
              <a:buNone/>
            </a:pPr>
            <a:r>
              <a:rPr lang="en-US" sz="3817" b="1" dirty="0">
                <a:solidFill>
                  <a:srgbClr val="F0F4F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Protecting Against Social Engineering</a:t>
            </a:r>
            <a:endParaRPr lang="en-US" sz="3817" dirty="0"/>
          </a:p>
        </p:txBody>
      </p:sp>
      <p:sp>
        <p:nvSpPr>
          <p:cNvPr id="7" name="Shape 2"/>
          <p:cNvSpPr/>
          <p:nvPr/>
        </p:nvSpPr>
        <p:spPr>
          <a:xfrm>
            <a:off x="6165056" y="2508171"/>
            <a:ext cx="7786688" cy="1442799"/>
          </a:xfrm>
          <a:prstGeom prst="roundRect">
            <a:avLst>
              <a:gd name="adj" fmla="val 5645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8" name="Text 3"/>
          <p:cNvSpPr/>
          <p:nvPr/>
        </p:nvSpPr>
        <p:spPr>
          <a:xfrm>
            <a:off x="6366510" y="2709624"/>
            <a:ext cx="4051221" cy="30301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386"/>
              </a:lnSpc>
              <a:buNone/>
            </a:pPr>
            <a:r>
              <a:rPr lang="en-US" sz="1909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Think Before Clicking</a:t>
            </a:r>
            <a:endParaRPr lang="en-US" sz="1909" dirty="0"/>
          </a:p>
        </p:txBody>
      </p:sp>
      <p:sp>
        <p:nvSpPr>
          <p:cNvPr id="9" name="Text 4"/>
          <p:cNvSpPr/>
          <p:nvPr/>
        </p:nvSpPr>
        <p:spPr>
          <a:xfrm>
            <a:off x="6366510" y="3128963"/>
            <a:ext cx="7383780" cy="62055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443"/>
              </a:lnSpc>
              <a:buNone/>
            </a:pPr>
            <a:r>
              <a:rPr lang="en-US" sz="1527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Before clicking on any links or attachments, take a moment to consider the source and the message.</a:t>
            </a:r>
            <a:endParaRPr lang="en-US" sz="1527" dirty="0"/>
          </a:p>
        </p:txBody>
      </p:sp>
      <p:sp>
        <p:nvSpPr>
          <p:cNvPr id="10" name="Shape 5"/>
          <p:cNvSpPr/>
          <p:nvPr/>
        </p:nvSpPr>
        <p:spPr>
          <a:xfrm>
            <a:off x="6165056" y="4144804"/>
            <a:ext cx="7786688" cy="1442799"/>
          </a:xfrm>
          <a:prstGeom prst="roundRect">
            <a:avLst>
              <a:gd name="adj" fmla="val 5645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11" name="Text 6"/>
          <p:cNvSpPr/>
          <p:nvPr/>
        </p:nvSpPr>
        <p:spPr>
          <a:xfrm>
            <a:off x="6366510" y="4346258"/>
            <a:ext cx="3462218" cy="30301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386"/>
              </a:lnSpc>
              <a:buNone/>
            </a:pPr>
            <a:r>
              <a:rPr lang="en-US" sz="1909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Verify Information</a:t>
            </a:r>
            <a:endParaRPr lang="en-US" sz="1909" dirty="0"/>
          </a:p>
        </p:txBody>
      </p:sp>
      <p:sp>
        <p:nvSpPr>
          <p:cNvPr id="12" name="Text 7"/>
          <p:cNvSpPr/>
          <p:nvPr/>
        </p:nvSpPr>
        <p:spPr>
          <a:xfrm>
            <a:off x="6366510" y="4765596"/>
            <a:ext cx="7383780" cy="62055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443"/>
              </a:lnSpc>
              <a:buNone/>
            </a:pPr>
            <a:r>
              <a:rPr lang="en-US" sz="1527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If you receive a suspicious email, contact the organization directly to verify the information. Do not rely on the information in the email alone.</a:t>
            </a:r>
            <a:endParaRPr lang="en-US" sz="1527" dirty="0"/>
          </a:p>
        </p:txBody>
      </p:sp>
      <p:sp>
        <p:nvSpPr>
          <p:cNvPr id="13" name="Shape 8"/>
          <p:cNvSpPr/>
          <p:nvPr/>
        </p:nvSpPr>
        <p:spPr>
          <a:xfrm>
            <a:off x="6165056" y="5781437"/>
            <a:ext cx="7786688" cy="1442799"/>
          </a:xfrm>
          <a:prstGeom prst="roundRect">
            <a:avLst>
              <a:gd name="adj" fmla="val 5645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14" name="Text 9"/>
          <p:cNvSpPr/>
          <p:nvPr/>
        </p:nvSpPr>
        <p:spPr>
          <a:xfrm>
            <a:off x="6366510" y="5982891"/>
            <a:ext cx="4389953" cy="30301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386"/>
              </a:lnSpc>
              <a:buNone/>
            </a:pPr>
            <a:r>
              <a:rPr lang="en-US" sz="1909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Be Wary of Free Offers</a:t>
            </a:r>
            <a:endParaRPr lang="en-US" sz="1909" dirty="0"/>
          </a:p>
        </p:txBody>
      </p:sp>
      <p:sp>
        <p:nvSpPr>
          <p:cNvPr id="15" name="Text 10"/>
          <p:cNvSpPr/>
          <p:nvPr/>
        </p:nvSpPr>
        <p:spPr>
          <a:xfrm>
            <a:off x="6366510" y="6402229"/>
            <a:ext cx="7383780" cy="62055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443"/>
              </a:lnSpc>
              <a:buNone/>
            </a:pPr>
            <a:r>
              <a:rPr lang="en-US" sz="1527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Be cautious of offers that seem too good to be true. If something sounds suspicious, it probably is.</a:t>
            </a:r>
            <a:endParaRPr lang="en-US" sz="1527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5979" y="1587579"/>
            <a:ext cx="5054441" cy="5054441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6091238" y="644962"/>
            <a:ext cx="7934325" cy="108013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4253"/>
              </a:lnSpc>
              <a:buNone/>
            </a:pPr>
            <a:r>
              <a:rPr lang="en-US" sz="3402" b="1" dirty="0">
                <a:solidFill>
                  <a:srgbClr val="F0F4F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Best Practices for Phishing Prevention</a:t>
            </a:r>
            <a:endParaRPr lang="en-US" sz="3402" dirty="0"/>
          </a:p>
        </p:txBody>
      </p:sp>
      <p:sp>
        <p:nvSpPr>
          <p:cNvPr id="7" name="Shape 2"/>
          <p:cNvSpPr/>
          <p:nvPr/>
        </p:nvSpPr>
        <p:spPr>
          <a:xfrm>
            <a:off x="6339007" y="1984296"/>
            <a:ext cx="22860" cy="5600343"/>
          </a:xfrm>
          <a:prstGeom prst="roundRect">
            <a:avLst>
              <a:gd name="adj" fmla="val 317520"/>
            </a:avLst>
          </a:prstGeom>
          <a:solidFill>
            <a:srgbClr val="6D9121"/>
          </a:solidFill>
          <a:ln/>
        </p:spPr>
      </p:sp>
      <p:sp>
        <p:nvSpPr>
          <p:cNvPr id="8" name="Shape 3"/>
          <p:cNvSpPr/>
          <p:nvPr/>
        </p:nvSpPr>
        <p:spPr>
          <a:xfrm>
            <a:off x="6521946" y="2361486"/>
            <a:ext cx="604837" cy="22860"/>
          </a:xfrm>
          <a:prstGeom prst="roundRect">
            <a:avLst>
              <a:gd name="adj" fmla="val 317520"/>
            </a:avLst>
          </a:prstGeom>
          <a:solidFill>
            <a:srgbClr val="6D9121"/>
          </a:solidFill>
          <a:ln/>
        </p:spPr>
      </p:sp>
      <p:sp>
        <p:nvSpPr>
          <p:cNvPr id="9" name="Shape 4"/>
          <p:cNvSpPr/>
          <p:nvPr/>
        </p:nvSpPr>
        <p:spPr>
          <a:xfrm>
            <a:off x="6156067" y="2178606"/>
            <a:ext cx="388739" cy="388739"/>
          </a:xfrm>
          <a:prstGeom prst="roundRect">
            <a:avLst>
              <a:gd name="adj" fmla="val 18672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10" name="Text 5"/>
          <p:cNvSpPr/>
          <p:nvPr/>
        </p:nvSpPr>
        <p:spPr>
          <a:xfrm>
            <a:off x="6281797" y="2243376"/>
            <a:ext cx="137160" cy="2591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041"/>
              </a:lnSpc>
              <a:buNone/>
            </a:pPr>
            <a:r>
              <a:rPr lang="en-US" sz="2041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1</a:t>
            </a:r>
            <a:endParaRPr lang="en-US" sz="2041" dirty="0"/>
          </a:p>
        </p:txBody>
      </p:sp>
      <p:sp>
        <p:nvSpPr>
          <p:cNvPr id="11" name="Text 6"/>
          <p:cNvSpPr/>
          <p:nvPr/>
        </p:nvSpPr>
        <p:spPr>
          <a:xfrm>
            <a:off x="7300913" y="2157055"/>
            <a:ext cx="3842266" cy="2699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26"/>
              </a:lnSpc>
              <a:buNone/>
            </a:pPr>
            <a:r>
              <a:rPr lang="en-US" sz="1701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Use Strong Passwords</a:t>
            </a:r>
            <a:endParaRPr lang="en-US" sz="1701" dirty="0"/>
          </a:p>
        </p:txBody>
      </p:sp>
      <p:sp>
        <p:nvSpPr>
          <p:cNvPr id="12" name="Text 7"/>
          <p:cNvSpPr/>
          <p:nvPr/>
        </p:nvSpPr>
        <p:spPr>
          <a:xfrm>
            <a:off x="7300913" y="2530554"/>
            <a:ext cx="6724650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77"/>
              </a:lnSpc>
              <a:buNone/>
            </a:pPr>
            <a:r>
              <a:rPr lang="en-US" sz="136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Create unique, complex passwords for all of your online accounts.</a:t>
            </a:r>
            <a:endParaRPr lang="en-US" sz="1361" dirty="0"/>
          </a:p>
        </p:txBody>
      </p:sp>
      <p:sp>
        <p:nvSpPr>
          <p:cNvPr id="13" name="Shape 8"/>
          <p:cNvSpPr/>
          <p:nvPr/>
        </p:nvSpPr>
        <p:spPr>
          <a:xfrm>
            <a:off x="6521946" y="3529846"/>
            <a:ext cx="604837" cy="22860"/>
          </a:xfrm>
          <a:prstGeom prst="roundRect">
            <a:avLst>
              <a:gd name="adj" fmla="val 317520"/>
            </a:avLst>
          </a:prstGeom>
          <a:solidFill>
            <a:srgbClr val="6D9121"/>
          </a:solidFill>
          <a:ln/>
        </p:spPr>
      </p:sp>
      <p:sp>
        <p:nvSpPr>
          <p:cNvPr id="14" name="Shape 9"/>
          <p:cNvSpPr/>
          <p:nvPr/>
        </p:nvSpPr>
        <p:spPr>
          <a:xfrm>
            <a:off x="6156067" y="3346966"/>
            <a:ext cx="388739" cy="388739"/>
          </a:xfrm>
          <a:prstGeom prst="roundRect">
            <a:avLst>
              <a:gd name="adj" fmla="val 18672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15" name="Text 10"/>
          <p:cNvSpPr/>
          <p:nvPr/>
        </p:nvSpPr>
        <p:spPr>
          <a:xfrm>
            <a:off x="6220361" y="3411736"/>
            <a:ext cx="260033" cy="2591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041"/>
              </a:lnSpc>
              <a:buNone/>
            </a:pPr>
            <a:r>
              <a:rPr lang="en-US" sz="2041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2</a:t>
            </a:r>
            <a:endParaRPr lang="en-US" sz="2041" dirty="0"/>
          </a:p>
        </p:txBody>
      </p:sp>
      <p:sp>
        <p:nvSpPr>
          <p:cNvPr id="16" name="Text 11"/>
          <p:cNvSpPr/>
          <p:nvPr/>
        </p:nvSpPr>
        <p:spPr>
          <a:xfrm>
            <a:off x="7300913" y="3325416"/>
            <a:ext cx="6724650" cy="53982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126"/>
              </a:lnSpc>
              <a:buNone/>
            </a:pPr>
            <a:r>
              <a:rPr lang="en-US" sz="1701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Enable Two-Factor Authentication (2FA)</a:t>
            </a:r>
            <a:endParaRPr lang="en-US" sz="1701" dirty="0"/>
          </a:p>
        </p:txBody>
      </p:sp>
      <p:sp>
        <p:nvSpPr>
          <p:cNvPr id="17" name="Text 12"/>
          <p:cNvSpPr/>
          <p:nvPr/>
        </p:nvSpPr>
        <p:spPr>
          <a:xfrm>
            <a:off x="7300913" y="3968829"/>
            <a:ext cx="6724650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177"/>
              </a:lnSpc>
              <a:buNone/>
            </a:pPr>
            <a:r>
              <a:rPr lang="en-US" sz="136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Two-factor authentication adds an extra layer of security by requiring a second form of verification, such as a code sent to your phone.</a:t>
            </a:r>
            <a:endParaRPr lang="en-US" sz="1361" dirty="0"/>
          </a:p>
        </p:txBody>
      </p:sp>
      <p:sp>
        <p:nvSpPr>
          <p:cNvPr id="18" name="Shape 13"/>
          <p:cNvSpPr/>
          <p:nvPr/>
        </p:nvSpPr>
        <p:spPr>
          <a:xfrm>
            <a:off x="6521946" y="5244703"/>
            <a:ext cx="604837" cy="22860"/>
          </a:xfrm>
          <a:prstGeom prst="roundRect">
            <a:avLst>
              <a:gd name="adj" fmla="val 317520"/>
            </a:avLst>
          </a:prstGeom>
          <a:solidFill>
            <a:srgbClr val="6D9121"/>
          </a:solidFill>
          <a:ln/>
        </p:spPr>
      </p:sp>
      <p:sp>
        <p:nvSpPr>
          <p:cNvPr id="19" name="Shape 14"/>
          <p:cNvSpPr/>
          <p:nvPr/>
        </p:nvSpPr>
        <p:spPr>
          <a:xfrm>
            <a:off x="6156067" y="5061823"/>
            <a:ext cx="388739" cy="388739"/>
          </a:xfrm>
          <a:prstGeom prst="roundRect">
            <a:avLst>
              <a:gd name="adj" fmla="val 18672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20" name="Text 15"/>
          <p:cNvSpPr/>
          <p:nvPr/>
        </p:nvSpPr>
        <p:spPr>
          <a:xfrm>
            <a:off x="6213693" y="5126593"/>
            <a:ext cx="273487" cy="2591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041"/>
              </a:lnSpc>
              <a:buNone/>
            </a:pPr>
            <a:r>
              <a:rPr lang="en-US" sz="2041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3</a:t>
            </a:r>
            <a:endParaRPr lang="en-US" sz="2041" dirty="0"/>
          </a:p>
        </p:txBody>
      </p:sp>
      <p:sp>
        <p:nvSpPr>
          <p:cNvPr id="21" name="Text 16"/>
          <p:cNvSpPr/>
          <p:nvPr/>
        </p:nvSpPr>
        <p:spPr>
          <a:xfrm>
            <a:off x="7300913" y="5040273"/>
            <a:ext cx="4195405" cy="2699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26"/>
              </a:lnSpc>
              <a:buNone/>
            </a:pPr>
            <a:r>
              <a:rPr lang="en-US" sz="1701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Keep Software Updated</a:t>
            </a:r>
            <a:endParaRPr lang="en-US" sz="1701" dirty="0"/>
          </a:p>
        </p:txBody>
      </p:sp>
      <p:sp>
        <p:nvSpPr>
          <p:cNvPr id="22" name="Text 17"/>
          <p:cNvSpPr/>
          <p:nvPr/>
        </p:nvSpPr>
        <p:spPr>
          <a:xfrm>
            <a:off x="7300913" y="5413772"/>
            <a:ext cx="6724650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177"/>
              </a:lnSpc>
              <a:buNone/>
            </a:pPr>
            <a:r>
              <a:rPr lang="en-US" sz="136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Regularly update your operating system and applications to patch security vulnerabilities.</a:t>
            </a:r>
            <a:endParaRPr lang="en-US" sz="1361" dirty="0"/>
          </a:p>
        </p:txBody>
      </p:sp>
      <p:sp>
        <p:nvSpPr>
          <p:cNvPr id="23" name="Shape 18"/>
          <p:cNvSpPr/>
          <p:nvPr/>
        </p:nvSpPr>
        <p:spPr>
          <a:xfrm>
            <a:off x="6521946" y="6689646"/>
            <a:ext cx="604837" cy="22860"/>
          </a:xfrm>
          <a:prstGeom prst="roundRect">
            <a:avLst>
              <a:gd name="adj" fmla="val 317520"/>
            </a:avLst>
          </a:prstGeom>
          <a:solidFill>
            <a:srgbClr val="6D9121"/>
          </a:solidFill>
          <a:ln/>
        </p:spPr>
      </p:sp>
      <p:sp>
        <p:nvSpPr>
          <p:cNvPr id="24" name="Shape 19"/>
          <p:cNvSpPr/>
          <p:nvPr/>
        </p:nvSpPr>
        <p:spPr>
          <a:xfrm>
            <a:off x="6156067" y="6506766"/>
            <a:ext cx="388739" cy="388739"/>
          </a:xfrm>
          <a:prstGeom prst="roundRect">
            <a:avLst>
              <a:gd name="adj" fmla="val 18672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25" name="Text 20"/>
          <p:cNvSpPr/>
          <p:nvPr/>
        </p:nvSpPr>
        <p:spPr>
          <a:xfrm>
            <a:off x="6208574" y="6571536"/>
            <a:ext cx="283607" cy="2591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041"/>
              </a:lnSpc>
              <a:buNone/>
            </a:pPr>
            <a:r>
              <a:rPr lang="en-US" sz="2041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4</a:t>
            </a:r>
            <a:endParaRPr lang="en-US" sz="2041" dirty="0"/>
          </a:p>
        </p:txBody>
      </p:sp>
      <p:sp>
        <p:nvSpPr>
          <p:cNvPr id="26" name="Text 21"/>
          <p:cNvSpPr/>
          <p:nvPr/>
        </p:nvSpPr>
        <p:spPr>
          <a:xfrm>
            <a:off x="7300913" y="6485215"/>
            <a:ext cx="4803696" cy="2699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26"/>
              </a:lnSpc>
              <a:buNone/>
            </a:pPr>
            <a:r>
              <a:rPr lang="en-US" sz="1701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Be Cautious of Social Media</a:t>
            </a:r>
            <a:endParaRPr lang="en-US" sz="1701" dirty="0"/>
          </a:p>
        </p:txBody>
      </p:sp>
      <p:sp>
        <p:nvSpPr>
          <p:cNvPr id="27" name="Text 22"/>
          <p:cNvSpPr/>
          <p:nvPr/>
        </p:nvSpPr>
        <p:spPr>
          <a:xfrm>
            <a:off x="7300913" y="6858714"/>
            <a:ext cx="6724650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177"/>
              </a:lnSpc>
              <a:buNone/>
            </a:pPr>
            <a:r>
              <a:rPr lang="en-US" sz="136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Be mindful of what information you share on social media. Avoid posting personal information that could be used to target you in phishing attacks.</a:t>
            </a:r>
            <a:endParaRPr lang="en-US" sz="1361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399" cy="9417248"/>
          </a:xfrm>
          <a:prstGeom prst="rect">
            <a:avLst/>
          </a:prstGeom>
          <a:solidFill>
            <a:srgbClr val="152025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9417248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59979" y="2825829"/>
            <a:ext cx="5054322" cy="3765471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604837" y="475178"/>
            <a:ext cx="7934325" cy="108013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4253"/>
              </a:lnSpc>
              <a:buNone/>
            </a:pPr>
            <a:r>
              <a:rPr lang="en-US" sz="3402" b="1" dirty="0">
                <a:solidFill>
                  <a:srgbClr val="F0F4F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Incident Response and Reporting</a:t>
            </a:r>
            <a:endParaRPr lang="en-US" sz="3402" dirty="0"/>
          </a:p>
        </p:txBody>
      </p:sp>
      <p:pic>
        <p:nvPicPr>
          <p:cNvPr id="7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4837" y="1501198"/>
            <a:ext cx="431959" cy="431959"/>
          </a:xfrm>
          <a:prstGeom prst="rect">
            <a:avLst/>
          </a:prstGeom>
        </p:spPr>
      </p:pic>
      <p:sp>
        <p:nvSpPr>
          <p:cNvPr id="8" name="Text 2"/>
          <p:cNvSpPr/>
          <p:nvPr/>
        </p:nvSpPr>
        <p:spPr>
          <a:xfrm>
            <a:off x="604837" y="2419231"/>
            <a:ext cx="4336018" cy="2699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26"/>
              </a:lnSpc>
              <a:buNone/>
            </a:pPr>
            <a:r>
              <a:rPr lang="en-US" sz="1701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Report Suspicious Emails</a:t>
            </a:r>
            <a:endParaRPr lang="en-US" sz="1701" dirty="0"/>
          </a:p>
        </p:txBody>
      </p:sp>
      <p:sp>
        <p:nvSpPr>
          <p:cNvPr id="9" name="Text 3"/>
          <p:cNvSpPr/>
          <p:nvPr/>
        </p:nvSpPr>
        <p:spPr>
          <a:xfrm>
            <a:off x="604837" y="2792730"/>
            <a:ext cx="7934325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177"/>
              </a:lnSpc>
              <a:buNone/>
            </a:pPr>
            <a:r>
              <a:rPr lang="en-US" sz="136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If you receive a phishing email, report it to your organization's IT security team or to the appropriate authorities.</a:t>
            </a:r>
            <a:endParaRPr lang="en-US" sz="1361" dirty="0"/>
          </a:p>
        </p:txBody>
      </p:sp>
      <p:pic>
        <p:nvPicPr>
          <p:cNvPr id="10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4837" y="3864293"/>
            <a:ext cx="431959" cy="431959"/>
          </a:xfrm>
          <a:prstGeom prst="rect">
            <a:avLst/>
          </a:prstGeom>
        </p:spPr>
      </p:pic>
      <p:sp>
        <p:nvSpPr>
          <p:cNvPr id="11" name="Text 4"/>
          <p:cNvSpPr/>
          <p:nvPr/>
        </p:nvSpPr>
        <p:spPr>
          <a:xfrm>
            <a:off x="604837" y="4469011"/>
            <a:ext cx="3335417" cy="2699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26"/>
              </a:lnSpc>
              <a:buNone/>
            </a:pPr>
            <a:r>
              <a:rPr lang="en-US" sz="1701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Change Passwords</a:t>
            </a:r>
            <a:endParaRPr lang="en-US" sz="1701" dirty="0"/>
          </a:p>
        </p:txBody>
      </p:sp>
      <p:sp>
        <p:nvSpPr>
          <p:cNvPr id="12" name="Text 5"/>
          <p:cNvSpPr/>
          <p:nvPr/>
        </p:nvSpPr>
        <p:spPr>
          <a:xfrm>
            <a:off x="604837" y="4842510"/>
            <a:ext cx="7934325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177"/>
              </a:lnSpc>
              <a:buNone/>
            </a:pPr>
            <a:r>
              <a:rPr lang="en-US" sz="136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If you believe you may have been a victim of a phishing attack, change your passwords for all affected accounts.</a:t>
            </a:r>
            <a:endParaRPr lang="en-US" sz="1361" dirty="0"/>
          </a:p>
        </p:txBody>
      </p:sp>
      <p:pic>
        <p:nvPicPr>
          <p:cNvPr id="13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4837" y="5914073"/>
            <a:ext cx="431959" cy="431959"/>
          </a:xfrm>
          <a:prstGeom prst="rect">
            <a:avLst/>
          </a:prstGeom>
        </p:spPr>
      </p:pic>
      <p:sp>
        <p:nvSpPr>
          <p:cNvPr id="14" name="Text 6"/>
          <p:cNvSpPr/>
          <p:nvPr/>
        </p:nvSpPr>
        <p:spPr>
          <a:xfrm>
            <a:off x="604837" y="6518791"/>
            <a:ext cx="3870841" cy="2699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26"/>
              </a:lnSpc>
              <a:buNone/>
            </a:pPr>
            <a:r>
              <a:rPr lang="en-US" sz="1701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Monitor Your Accounts</a:t>
            </a:r>
            <a:endParaRPr lang="en-US" sz="1701" dirty="0"/>
          </a:p>
        </p:txBody>
      </p:sp>
      <p:sp>
        <p:nvSpPr>
          <p:cNvPr id="15" name="Text 7"/>
          <p:cNvSpPr/>
          <p:nvPr/>
        </p:nvSpPr>
        <p:spPr>
          <a:xfrm>
            <a:off x="604837" y="6892290"/>
            <a:ext cx="7934325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77"/>
              </a:lnSpc>
              <a:buNone/>
            </a:pPr>
            <a:r>
              <a:rPr lang="en-US" sz="136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Check your bank statements and credit card bills for any unauthorized transactions.</a:t>
            </a:r>
            <a:endParaRPr lang="en-US" sz="1361" dirty="0"/>
          </a:p>
        </p:txBody>
      </p:sp>
      <p:pic>
        <p:nvPicPr>
          <p:cNvPr id="16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4837" y="7687270"/>
            <a:ext cx="431959" cy="431959"/>
          </a:xfrm>
          <a:prstGeom prst="rect">
            <a:avLst/>
          </a:prstGeom>
        </p:spPr>
      </p:pic>
      <p:sp>
        <p:nvSpPr>
          <p:cNvPr id="17" name="Text 8"/>
          <p:cNvSpPr/>
          <p:nvPr/>
        </p:nvSpPr>
        <p:spPr>
          <a:xfrm>
            <a:off x="604837" y="8291989"/>
            <a:ext cx="5073848" cy="2699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26"/>
              </a:lnSpc>
              <a:buNone/>
            </a:pPr>
            <a:r>
              <a:rPr lang="en-US" sz="1701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Install Anti-Malware Software</a:t>
            </a:r>
            <a:endParaRPr lang="en-US" sz="1701" dirty="0"/>
          </a:p>
        </p:txBody>
      </p:sp>
      <p:sp>
        <p:nvSpPr>
          <p:cNvPr id="18" name="Text 9"/>
          <p:cNvSpPr/>
          <p:nvPr/>
        </p:nvSpPr>
        <p:spPr>
          <a:xfrm>
            <a:off x="604837" y="8665488"/>
            <a:ext cx="7934325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77"/>
              </a:lnSpc>
              <a:buNone/>
            </a:pPr>
            <a:r>
              <a:rPr lang="en-US" sz="136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Install and maintain anti-malware software on your devices to protect against malicious software.</a:t>
            </a:r>
            <a:endParaRPr lang="en-US" sz="1361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864037" y="1784747"/>
            <a:ext cx="7415927" cy="231457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60" b="1" dirty="0">
                <a:solidFill>
                  <a:srgbClr val="F0F4F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Conclusion and Key Takeaways</a:t>
            </a:r>
            <a:endParaRPr lang="en-US" sz="4860" dirty="0"/>
          </a:p>
        </p:txBody>
      </p:sp>
      <p:sp>
        <p:nvSpPr>
          <p:cNvPr id="7" name="Text 2"/>
          <p:cNvSpPr/>
          <p:nvPr/>
        </p:nvSpPr>
        <p:spPr>
          <a:xfrm>
            <a:off x="864037" y="4469606"/>
            <a:ext cx="7415927" cy="197524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Phishing attacks are a serious threat, but by being aware of the risks and following best practices for prevention, you can significantly reduce your chances of becoming a victim. Remember to think critically, verify information, and report suspicious activity to protect yourself and your organization.</a:t>
            </a:r>
            <a:endParaRPr lang="en-US" sz="1944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6880" y="2486787"/>
            <a:ext cx="4839495" cy="322506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164</TotalTime>
  <Words>593</Words>
  <Application>Microsoft Office PowerPoint</Application>
  <PresentationFormat>Custom</PresentationFormat>
  <Paragraphs>68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Syne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ABHAY MAHATO</cp:lastModifiedBy>
  <cp:revision>5</cp:revision>
  <dcterms:created xsi:type="dcterms:W3CDTF">2024-08-28T05:39:01Z</dcterms:created>
  <dcterms:modified xsi:type="dcterms:W3CDTF">2024-08-28T08:19:09Z</dcterms:modified>
</cp:coreProperties>
</file>